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1" r:id="rId8"/>
    <p:sldId id="269" r:id="rId9"/>
    <p:sldId id="271" r:id="rId10"/>
    <p:sldId id="270" r:id="rId11"/>
    <p:sldId id="263" r:id="rId12"/>
    <p:sldId id="272" r:id="rId13"/>
    <p:sldId id="273" r:id="rId14"/>
    <p:sldId id="275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06"/>
  </p:normalViewPr>
  <p:slideViewPr>
    <p:cSldViewPr snapToGrid="0" snapToObjects="1">
      <p:cViewPr>
        <p:scale>
          <a:sx n="120" d="100"/>
          <a:sy n="12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C55730B-A368-6E4B-A081-C47209EE2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Relocating</a:t>
            </a:r>
            <a:r>
              <a:rPr lang="sv-SE" dirty="0"/>
              <a:t> from </a:t>
            </a:r>
            <a:r>
              <a:rPr lang="sv-SE" dirty="0" err="1"/>
              <a:t>Athens</a:t>
            </a:r>
            <a:r>
              <a:rPr lang="sv-SE" dirty="0"/>
              <a:t> to Stockholm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192F36C-F558-BC4A-B3A0-964504130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592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2988214-8AAF-374C-A48C-FBBCA914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Modeling</a:t>
            </a:r>
            <a:r>
              <a:rPr lang="sv-SE" dirty="0"/>
              <a:t> –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clusters</a:t>
            </a:r>
          </a:p>
        </p:txBody>
      </p:sp>
      <p:graphicFrame>
        <p:nvGraphicFramePr>
          <p:cNvPr id="6" name="Platshållare för innehåll 5">
            <a:extLst>
              <a:ext uri="{FF2B5EF4-FFF2-40B4-BE49-F238E27FC236}">
                <a16:creationId xmlns:a16="http://schemas.microsoft.com/office/drawing/2014/main" id="{06D8450F-A23C-5D44-8E70-8B3273832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027111"/>
              </p:ext>
            </p:extLst>
          </p:nvPr>
        </p:nvGraphicFramePr>
        <p:xfrm>
          <a:off x="2328530" y="2228849"/>
          <a:ext cx="6415420" cy="3571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3563">
                  <a:extLst>
                    <a:ext uri="{9D8B030D-6E8A-4147-A177-3AD203B41FA5}">
                      <a16:colId xmlns:a16="http://schemas.microsoft.com/office/drawing/2014/main" val="3511522718"/>
                    </a:ext>
                  </a:extLst>
                </a:gridCol>
                <a:gridCol w="3161857">
                  <a:extLst>
                    <a:ext uri="{9D8B030D-6E8A-4147-A177-3AD203B41FA5}">
                      <a16:colId xmlns:a16="http://schemas.microsoft.com/office/drawing/2014/main" val="3594060156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Number of clusters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Number of shared clusters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236313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2</a:t>
                      </a:r>
                      <a:endParaRPr lang="sv-S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65399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2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29348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2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4932794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1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76386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4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924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3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037816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>
                          <a:effectLst/>
                        </a:rPr>
                        <a:t>2</a:t>
                      </a:r>
                      <a:endParaRPr lang="sv-SE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02604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2</a:t>
                      </a:r>
                      <a:endParaRPr lang="sv-SE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85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2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794DC0-E245-5C4D-8418-12B91D0F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 – Clusters in Stockholm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721F4112-FB0F-9548-BE50-E39E0C7AE2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1957388"/>
            <a:ext cx="9792417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794DC0-E245-5C4D-8418-12B91D0F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Results</a:t>
            </a:r>
            <a:r>
              <a:rPr lang="sv-SE" dirty="0"/>
              <a:t> – Clusters in </a:t>
            </a:r>
            <a:r>
              <a:rPr lang="sv-SE" dirty="0" err="1"/>
              <a:t>Athens</a:t>
            </a:r>
            <a:endParaRPr lang="sv-SE" dirty="0"/>
          </a:p>
        </p:txBody>
      </p:sp>
      <p:pic>
        <p:nvPicPr>
          <p:cNvPr id="6" name="Platshållare för innehåll 5">
            <a:extLst>
              <a:ext uri="{FF2B5EF4-FFF2-40B4-BE49-F238E27FC236}">
                <a16:creationId xmlns:a16="http://schemas.microsoft.com/office/drawing/2014/main" id="{0AA8D78A-5F7A-1942-874F-349E58A243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1957388"/>
            <a:ext cx="9720979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4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A82A85-E78A-534B-B5BD-0D75C87A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Recommendations</a:t>
            </a:r>
            <a:r>
              <a:rPr lang="sv-SE" dirty="0"/>
              <a:t> for </a:t>
            </a:r>
            <a:r>
              <a:rPr lang="sv-SE" dirty="0" err="1"/>
              <a:t>Relocating</a:t>
            </a:r>
            <a:r>
              <a:rPr lang="sv-SE" dirty="0"/>
              <a:t> (1)</a:t>
            </a:r>
          </a:p>
        </p:txBody>
      </p:sp>
      <p:graphicFrame>
        <p:nvGraphicFramePr>
          <p:cNvPr id="5" name="Platshållare för innehåll 4">
            <a:extLst>
              <a:ext uri="{FF2B5EF4-FFF2-40B4-BE49-F238E27FC236}">
                <a16:creationId xmlns:a16="http://schemas.microsoft.com/office/drawing/2014/main" id="{C5208986-3C59-8649-A12D-0BFC8E7D1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069075"/>
              </p:ext>
            </p:extLst>
          </p:nvPr>
        </p:nvGraphicFramePr>
        <p:xfrm>
          <a:off x="680321" y="2292191"/>
          <a:ext cx="9760852" cy="3981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6747">
                  <a:extLst>
                    <a:ext uri="{9D8B030D-6E8A-4147-A177-3AD203B41FA5}">
                      <a16:colId xmlns:a16="http://schemas.microsoft.com/office/drawing/2014/main" val="2279641211"/>
                    </a:ext>
                  </a:extLst>
                </a:gridCol>
                <a:gridCol w="3526747">
                  <a:extLst>
                    <a:ext uri="{9D8B030D-6E8A-4147-A177-3AD203B41FA5}">
                      <a16:colId xmlns:a16="http://schemas.microsoft.com/office/drawing/2014/main" val="2175543419"/>
                    </a:ext>
                  </a:extLst>
                </a:gridCol>
                <a:gridCol w="2707358">
                  <a:extLst>
                    <a:ext uri="{9D8B030D-6E8A-4147-A177-3AD203B41FA5}">
                      <a16:colId xmlns:a16="http://schemas.microsoft.com/office/drawing/2014/main" val="2689887582"/>
                    </a:ext>
                  </a:extLst>
                </a:gridCol>
              </a:tblGrid>
              <a:tr h="3619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Living in Athens neighbourhood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Relocate to Stockholm neighbourhood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Types of venues in common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extLst>
                  <a:ext uri="{0D108BD9-81ED-4DB2-BD59-A6C34878D82A}">
                    <a16:rowId xmlns:a16="http://schemas.microsoft.com/office/drawing/2014/main" val="2679022940"/>
                  </a:ext>
                </a:extLst>
              </a:tr>
              <a:tr h="5428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Elliniko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spc="10" dirty="0" err="1">
                          <a:effectLst/>
                        </a:rPr>
                        <a:t>Bromsten,Mälarhöjden,Skrubba</a:t>
                      </a:r>
                      <a:r>
                        <a:rPr lang="sv-SE" sz="1100" dirty="0">
                          <a:effectLst/>
                        </a:rPr>
                        <a:t>  </a:t>
                      </a:r>
                      <a:endParaRPr lang="sv-SE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r>
                        <a:rPr lang="en-US" sz="1100" spc="10" dirty="0">
                          <a:effectLst/>
                        </a:rPr>
                        <a:t>Athletics and sports venues as well as a </a:t>
                      </a:r>
                      <a:r>
                        <a:rPr lang="en-US" sz="1100" spc="10" dirty="0" err="1">
                          <a:effectLst/>
                        </a:rPr>
                        <a:t>harbour</a:t>
                      </a:r>
                      <a:r>
                        <a:rPr lang="en-US" sz="1100" spc="10" dirty="0">
                          <a:effectLst/>
                        </a:rPr>
                        <a:t> / marina</a:t>
                      </a:r>
                      <a:endParaRPr lang="sv-SE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extLst>
                  <a:ext uri="{0D108BD9-81ED-4DB2-BD59-A6C34878D82A}">
                    <a16:rowId xmlns:a16="http://schemas.microsoft.com/office/drawing/2014/main" val="617024886"/>
                  </a:ext>
                </a:extLst>
              </a:tr>
              <a:tr h="30762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Alimos,Ekali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FilotheiNea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ErythraiaNea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Filadelfeia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Papagou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Agia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Paraskevi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Argyroupoli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Chaidari,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Chalandri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Cholargos,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Exarcheia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Glyfada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Ilioupoli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Kolonaki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Koukaki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Lykavittos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Lykovrysi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Makrygianni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Marousi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Melissia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Metaxourgeio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Monastiraki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Nea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Penteli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,Nea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Smyrni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Neo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Psychiko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Neos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Kosmos,Pefki,Penteli,Peristeri,Plaka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Syntagma,Tavros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Thission,Vrilissia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sv-SE" sz="1100" kern="1200" spc="1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sv-SE" sz="1100" kern="1200" spc="1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r>
                        <a:rPr lang="sv-SE" sz="1100" spc="10" dirty="0">
                          <a:effectLst/>
                        </a:rPr>
                        <a:t>Aspudden, Birkastan, Enskedefältet, Farsta, Gamla stan, Gröndal, Gärdet, Johanneshov, Kristineberg, Kungsholmen, Liljeholmen, Lilla Essingen, Långholmen, Marieberg, Norrmalm, Reimersholme, Riddarholmen, Skeppsholmen, Stadshagen, Södermalm, Vasastan, Älvsjö, </a:t>
                      </a:r>
                      <a:r>
                        <a:rPr lang="en-US" sz="1100" spc="10" dirty="0" err="1">
                          <a:effectLst/>
                        </a:rPr>
                        <a:t>Örby</a:t>
                      </a:r>
                      <a:r>
                        <a:rPr lang="en-US" sz="1100" spc="10" dirty="0">
                          <a:effectLst/>
                        </a:rPr>
                        <a:t> slot, </a:t>
                      </a:r>
                      <a:r>
                        <a:rPr lang="en-US" sz="1100" spc="10" dirty="0" err="1">
                          <a:effectLst/>
                        </a:rPr>
                        <a:t>Östermalm</a:t>
                      </a:r>
                      <a:r>
                        <a:rPr lang="sv-SE" sz="1100" dirty="0">
                          <a:effectLst/>
                        </a:rPr>
                        <a:t> </a:t>
                      </a:r>
                      <a:endParaRPr lang="sv-SE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r>
                        <a:rPr lang="en-US" sz="1100" spc="10" dirty="0">
                          <a:effectLst/>
                        </a:rPr>
                        <a:t>Cafés, bakeries, restaurants and parks. </a:t>
                      </a:r>
                      <a:endParaRPr lang="sv-SE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extLst>
                  <a:ext uri="{0D108BD9-81ED-4DB2-BD59-A6C34878D82A}">
                    <a16:rowId xmlns:a16="http://schemas.microsoft.com/office/drawing/2014/main" val="1199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23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A82A85-E78A-534B-B5BD-0D75C87A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Recommendations</a:t>
            </a:r>
            <a:r>
              <a:rPr lang="sv-SE" dirty="0"/>
              <a:t> for </a:t>
            </a:r>
            <a:r>
              <a:rPr lang="sv-SE" dirty="0" err="1"/>
              <a:t>Relocating</a:t>
            </a:r>
            <a:r>
              <a:rPr lang="sv-SE" dirty="0"/>
              <a:t> (2)</a:t>
            </a:r>
          </a:p>
        </p:txBody>
      </p:sp>
      <p:graphicFrame>
        <p:nvGraphicFramePr>
          <p:cNvPr id="5" name="Platshållare för innehåll 4">
            <a:extLst>
              <a:ext uri="{FF2B5EF4-FFF2-40B4-BE49-F238E27FC236}">
                <a16:creationId xmlns:a16="http://schemas.microsoft.com/office/drawing/2014/main" id="{C5208986-3C59-8649-A12D-0BFC8E7D11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064493"/>
              </p:ext>
            </p:extLst>
          </p:nvPr>
        </p:nvGraphicFramePr>
        <p:xfrm>
          <a:off x="520996" y="2292191"/>
          <a:ext cx="9920178" cy="46116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65235">
                  <a:extLst>
                    <a:ext uri="{9D8B030D-6E8A-4147-A177-3AD203B41FA5}">
                      <a16:colId xmlns:a16="http://schemas.microsoft.com/office/drawing/2014/main" val="2279641211"/>
                    </a:ext>
                  </a:extLst>
                </a:gridCol>
                <a:gridCol w="3592764">
                  <a:extLst>
                    <a:ext uri="{9D8B030D-6E8A-4147-A177-3AD203B41FA5}">
                      <a16:colId xmlns:a16="http://schemas.microsoft.com/office/drawing/2014/main" val="2175543419"/>
                    </a:ext>
                  </a:extLst>
                </a:gridCol>
                <a:gridCol w="3062179">
                  <a:extLst>
                    <a:ext uri="{9D8B030D-6E8A-4147-A177-3AD203B41FA5}">
                      <a16:colId xmlns:a16="http://schemas.microsoft.com/office/drawing/2014/main" val="2689887582"/>
                    </a:ext>
                  </a:extLst>
                </a:gridCol>
              </a:tblGrid>
              <a:tr h="3619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Living in Athens neighbourhood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Relocate to Stockholm neighbourhood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Types of venues in common</a:t>
                      </a:r>
                      <a:endParaRPr lang="sv-SE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44" marR="61344" marT="0" marB="0"/>
                </a:tc>
                <a:extLst>
                  <a:ext uri="{0D108BD9-81ED-4DB2-BD59-A6C34878D82A}">
                    <a16:rowId xmlns:a16="http://schemas.microsoft.com/office/drawing/2014/main" val="2679022940"/>
                  </a:ext>
                </a:extLst>
              </a:tr>
              <a:tr h="5428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Agia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VarvaraAgioi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Anargyroi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Aigaleo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Ampelokipoi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Galatsi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Goudi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GyziIlion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Irakleio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Kallithea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Kamatero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Kifisia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Kypseli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Metamorfosi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Moschato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Nea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Chalkidona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Nea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Ionia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Palaio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Faliro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Palaio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Psychiko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Pangrati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Petroupoli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Sepolia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Vyronas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Ymittos</a:t>
                      </a:r>
                      <a:r>
                        <a:rPr lang="es-ES_tradnl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_tradnl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Zografou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Djurgården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Essingen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Cafés, Greek restaurants, coffee shops and dessert shops.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344" marR="61344" marT="0" marB="0"/>
                </a:tc>
                <a:extLst>
                  <a:ext uri="{0D108BD9-81ED-4DB2-BD59-A6C34878D82A}">
                    <a16:rowId xmlns:a16="http://schemas.microsoft.com/office/drawing/2014/main" val="617024886"/>
                  </a:ext>
                </a:extLst>
              </a:tr>
              <a:tr h="307624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Kaisariani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Flaten</a:t>
                      </a:r>
                      <a:r>
                        <a:rPr lang="en-US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Orhem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</a:p>
                  </a:txBody>
                  <a:tcPr marL="61344" marR="61344" marT="0" marB="0"/>
                </a:tc>
                <a:tc>
                  <a:txBody>
                    <a:bodyPr/>
                    <a:lstStyle/>
                    <a:p>
                      <a:r>
                        <a:rPr lang="sv-SE" sz="1100" kern="1200" spc="1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Beaches</a:t>
                      </a:r>
                      <a:r>
                        <a:rPr lang="sv-SE" sz="1100" kern="1200" spc="1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lakes and cafés.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010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B64BA-E8A8-B846-A282-16A3212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98A950-890C-E241-92EA-A54F97068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results show that there are four different types of </a:t>
            </a:r>
            <a:r>
              <a:rPr lang="en-US" dirty="0" err="1"/>
              <a:t>neighbourhoods</a:t>
            </a:r>
            <a:r>
              <a:rPr lang="en-US" dirty="0"/>
              <a:t> when moving from Athens to Stockholm.</a:t>
            </a:r>
            <a:endParaRPr lang="sv-SE" dirty="0"/>
          </a:p>
          <a:p>
            <a:pPr marL="0" indent="0">
              <a:buNone/>
            </a:pPr>
            <a:r>
              <a:rPr lang="en-US" b="1" dirty="0"/>
              <a:t>Future directions</a:t>
            </a:r>
            <a:endParaRPr lang="sv-SE" b="1" dirty="0"/>
          </a:p>
          <a:p>
            <a:pPr lvl="1"/>
            <a:r>
              <a:rPr lang="en-US" dirty="0"/>
              <a:t>The clustering was not perfect, there were </a:t>
            </a:r>
            <a:r>
              <a:rPr lang="en-US" dirty="0" err="1"/>
              <a:t>neighbourhoods</a:t>
            </a:r>
            <a:r>
              <a:rPr lang="en-US" dirty="0"/>
              <a:t> in Athens with no similar </a:t>
            </a:r>
            <a:r>
              <a:rPr lang="en-US" dirty="0" err="1"/>
              <a:t>neighbourhoods</a:t>
            </a:r>
            <a:r>
              <a:rPr lang="en-US" dirty="0"/>
              <a:t> in Stockholm and vice-versa.</a:t>
            </a:r>
          </a:p>
          <a:p>
            <a:pPr lvl="1"/>
            <a:r>
              <a:rPr lang="en-US" dirty="0"/>
              <a:t>To get a better clustering in the future, one way forward would be to see if dropping venue categories that are typically Greek would improve the clustering.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347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E650F7F-7DDD-F142-BE03-977462E4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Business Problem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A8408A-7492-934D-AAAE-53D9A0DE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relocating</a:t>
            </a:r>
            <a:r>
              <a:rPr lang="sv-SE" dirty="0"/>
              <a:t> from </a:t>
            </a:r>
            <a:r>
              <a:rPr lang="sv-SE" dirty="0" err="1"/>
              <a:t>Athens</a:t>
            </a:r>
            <a:r>
              <a:rPr lang="sv-SE" dirty="0"/>
              <a:t> to Stockholm,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Athens</a:t>
            </a:r>
            <a:r>
              <a:rPr lang="sv-SE" dirty="0"/>
              <a:t> </a:t>
            </a:r>
            <a:r>
              <a:rPr lang="sv-SE" dirty="0" err="1"/>
              <a:t>neighbourhoods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similar</a:t>
            </a:r>
            <a:r>
              <a:rPr lang="sv-SE" dirty="0"/>
              <a:t> to </a:t>
            </a:r>
            <a:r>
              <a:rPr lang="sv-SE" dirty="0" err="1"/>
              <a:t>which</a:t>
            </a:r>
            <a:r>
              <a:rPr lang="sv-SE" dirty="0"/>
              <a:t> Stockholm </a:t>
            </a:r>
            <a:r>
              <a:rPr lang="sv-SE" dirty="0" err="1"/>
              <a:t>neighbourhoods</a:t>
            </a:r>
            <a:r>
              <a:rPr lang="sv-S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292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19A041-39A7-CB42-9224-21F6D3F6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59A471E-8548-854B-B979-CE3762574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List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neighbourhoods</a:t>
            </a:r>
            <a:r>
              <a:rPr lang="sv-SE" dirty="0"/>
              <a:t> in </a:t>
            </a:r>
            <a:r>
              <a:rPr lang="sv-SE" dirty="0" err="1"/>
              <a:t>Athens</a:t>
            </a:r>
            <a:r>
              <a:rPr lang="sv-SE" dirty="0"/>
              <a:t> and Stockholm </a:t>
            </a:r>
            <a:r>
              <a:rPr lang="sv-SE" dirty="0" err="1"/>
              <a:t>along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latitude</a:t>
            </a:r>
            <a:r>
              <a:rPr lang="sv-SE" dirty="0"/>
              <a:t> and </a:t>
            </a:r>
            <a:r>
              <a:rPr lang="sv-SE" dirty="0" err="1"/>
              <a:t>longitude</a:t>
            </a:r>
            <a:r>
              <a:rPr lang="sv-SE" dirty="0"/>
              <a:t> </a:t>
            </a:r>
            <a:r>
              <a:rPr lang="sv-SE" dirty="0" err="1"/>
              <a:t>coordinates</a:t>
            </a:r>
            <a:endParaRPr lang="sv-SE" dirty="0"/>
          </a:p>
          <a:p>
            <a:r>
              <a:rPr lang="sv-SE" dirty="0"/>
              <a:t>Data from </a:t>
            </a:r>
            <a:r>
              <a:rPr lang="sv-SE" dirty="0" err="1"/>
              <a:t>Foursquare</a:t>
            </a:r>
            <a:r>
              <a:rPr lang="sv-SE" dirty="0"/>
              <a:t> </a:t>
            </a:r>
            <a:r>
              <a:rPr lang="sv-SE" dirty="0" err="1"/>
              <a:t>containg</a:t>
            </a:r>
            <a:r>
              <a:rPr lang="sv-SE" dirty="0"/>
              <a:t> </a:t>
            </a:r>
            <a:r>
              <a:rPr lang="sv-SE" dirty="0" err="1"/>
              <a:t>venues</a:t>
            </a:r>
            <a:r>
              <a:rPr lang="sv-SE" dirty="0"/>
              <a:t> and </a:t>
            </a:r>
            <a:r>
              <a:rPr lang="sv-SE" dirty="0" err="1"/>
              <a:t>venue</a:t>
            </a:r>
            <a:r>
              <a:rPr lang="sv-SE" dirty="0"/>
              <a:t> </a:t>
            </a:r>
            <a:r>
              <a:rPr lang="sv-SE" dirty="0" err="1"/>
              <a:t>categories</a:t>
            </a:r>
            <a:r>
              <a:rPr lang="sv-SE" dirty="0"/>
              <a:t> in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neighbourhood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the </a:t>
            </a:r>
            <a:r>
              <a:rPr lang="sv-SE" dirty="0" err="1"/>
              <a:t>latitude</a:t>
            </a:r>
            <a:r>
              <a:rPr lang="sv-SE" dirty="0"/>
              <a:t> and </a:t>
            </a:r>
            <a:r>
              <a:rPr lang="sv-SE" dirty="0" err="1"/>
              <a:t>longitude</a:t>
            </a:r>
            <a:r>
              <a:rPr lang="sv-SE" dirty="0"/>
              <a:t> </a:t>
            </a:r>
            <a:r>
              <a:rPr lang="sv-SE" dirty="0" err="1"/>
              <a:t>coordinates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neighbourhood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4225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257410-27CA-B242-8C5D-A1F34F68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Methodology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6584CE8-7C42-A74C-B5B1-1CFBA5925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To </a:t>
            </a:r>
            <a:r>
              <a:rPr lang="sv-SE" dirty="0" err="1"/>
              <a:t>answer</a:t>
            </a:r>
            <a:r>
              <a:rPr lang="sv-SE" dirty="0"/>
              <a:t> the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neighbourhoods</a:t>
            </a:r>
            <a:r>
              <a:rPr lang="sv-SE" dirty="0"/>
              <a:t> in </a:t>
            </a:r>
            <a:r>
              <a:rPr lang="sv-SE" dirty="0" err="1"/>
              <a:t>Athens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similar</a:t>
            </a:r>
            <a:r>
              <a:rPr lang="sv-SE" dirty="0"/>
              <a:t> to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neighbourhoods</a:t>
            </a:r>
            <a:r>
              <a:rPr lang="sv-SE" dirty="0"/>
              <a:t> in Stockholm the </a:t>
            </a:r>
            <a:r>
              <a:rPr lang="sv-SE" dirty="0" err="1"/>
              <a:t>following</a:t>
            </a:r>
            <a:r>
              <a:rPr lang="sv-SE" dirty="0"/>
              <a:t> tasks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identified</a:t>
            </a:r>
            <a:r>
              <a:rPr lang="sv-SE" dirty="0"/>
              <a:t>:</a:t>
            </a:r>
          </a:p>
          <a:p>
            <a:pPr lvl="1"/>
            <a:r>
              <a:rPr lang="en-US" dirty="0"/>
              <a:t>Create a data frame with the mean frequency for each venue category in a </a:t>
            </a:r>
            <a:r>
              <a:rPr lang="en-US" dirty="0" err="1"/>
              <a:t>neighbourhood</a:t>
            </a:r>
            <a:r>
              <a:rPr lang="en-US" dirty="0"/>
              <a:t> (see section Data Preparation)</a:t>
            </a:r>
            <a:endParaRPr lang="sv-SE" dirty="0"/>
          </a:p>
          <a:p>
            <a:pPr lvl="1"/>
            <a:r>
              <a:rPr lang="en-US" dirty="0"/>
              <a:t> Use k-means clustering to cluster the </a:t>
            </a:r>
            <a:r>
              <a:rPr lang="en-US" dirty="0" err="1"/>
              <a:t>neighbourhoods</a:t>
            </a:r>
            <a:r>
              <a:rPr lang="en-US" dirty="0"/>
              <a:t> based on the frequencies of the different venue categories for each </a:t>
            </a:r>
            <a:r>
              <a:rPr lang="en-US" dirty="0" err="1"/>
              <a:t>neighbourhood</a:t>
            </a:r>
            <a:r>
              <a:rPr lang="en-US" dirty="0"/>
              <a:t>.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9801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CA56CA-A0AD-9244-A81F-43E79D2C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sv-SE" dirty="0" err="1"/>
              <a:t>Analysis</a:t>
            </a:r>
            <a:r>
              <a:rPr lang="sv-SE" dirty="0"/>
              <a:t> (1)</a:t>
            </a:r>
          </a:p>
        </p:txBody>
      </p:sp>
      <p:graphicFrame>
        <p:nvGraphicFramePr>
          <p:cNvPr id="6" name="Platshållare för innehåll 5">
            <a:extLst>
              <a:ext uri="{FF2B5EF4-FFF2-40B4-BE49-F238E27FC236}">
                <a16:creationId xmlns:a16="http://schemas.microsoft.com/office/drawing/2014/main" id="{A1BA3373-7C0A-E844-AA21-376F1C04170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3614562"/>
              </p:ext>
            </p:extLst>
          </p:nvPr>
        </p:nvGraphicFramePr>
        <p:xfrm>
          <a:off x="681038" y="2336800"/>
          <a:ext cx="4697412" cy="35988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8990">
                  <a:extLst>
                    <a:ext uri="{9D8B030D-6E8A-4147-A177-3AD203B41FA5}">
                      <a16:colId xmlns:a16="http://schemas.microsoft.com/office/drawing/2014/main" val="2426269781"/>
                    </a:ext>
                  </a:extLst>
                </a:gridCol>
                <a:gridCol w="1118422">
                  <a:extLst>
                    <a:ext uri="{9D8B030D-6E8A-4147-A177-3AD203B41FA5}">
                      <a16:colId xmlns:a16="http://schemas.microsoft.com/office/drawing/2014/main" val="2644204596"/>
                    </a:ext>
                  </a:extLst>
                </a:gridCol>
              </a:tblGrid>
              <a:tr h="5141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neighbourhoods</a:t>
                      </a:r>
                    </a:p>
                  </a:txBody>
                  <a:tcPr marL="56020" marR="560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 marL="56020" marR="56020" marT="0" marB="0"/>
                </a:tc>
                <a:extLst>
                  <a:ext uri="{0D108BD9-81ED-4DB2-BD59-A6C34878D82A}">
                    <a16:rowId xmlns:a16="http://schemas.microsoft.com/office/drawing/2014/main" val="278186934"/>
                  </a:ext>
                </a:extLst>
              </a:tr>
              <a:tr h="1028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sv-SE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sv-SE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neighbourhoods</a:t>
                      </a:r>
                      <a:r>
                        <a:rPr lang="sv-SE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Stockholm</a:t>
                      </a:r>
                    </a:p>
                  </a:txBody>
                  <a:tcPr marL="56020" marR="560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dirty="0">
                          <a:effectLst/>
                        </a:rPr>
                        <a:t>67</a:t>
                      </a:r>
                      <a:endParaRPr lang="sv-SE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20" marR="56020" marT="0" marB="0"/>
                </a:tc>
                <a:extLst>
                  <a:ext uri="{0D108BD9-81ED-4DB2-BD59-A6C34878D82A}">
                    <a16:rowId xmlns:a16="http://schemas.microsoft.com/office/drawing/2014/main" val="2629746347"/>
                  </a:ext>
                </a:extLst>
              </a:tr>
              <a:tr h="1028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neighbourhoods for Athens</a:t>
                      </a:r>
                    </a:p>
                  </a:txBody>
                  <a:tcPr marL="56020" marR="560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dirty="0">
                          <a:effectLst/>
                        </a:rPr>
                        <a:t>62</a:t>
                      </a:r>
                      <a:endParaRPr lang="sv-SE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20" marR="56020" marT="0" marB="0"/>
                </a:tc>
                <a:extLst>
                  <a:ext uri="{0D108BD9-81ED-4DB2-BD59-A6C34878D82A}">
                    <a16:rowId xmlns:a16="http://schemas.microsoft.com/office/drawing/2014/main" val="3423184281"/>
                  </a:ext>
                </a:extLst>
              </a:tr>
              <a:tr h="5141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venues</a:t>
                      </a:r>
                    </a:p>
                  </a:txBody>
                  <a:tcPr marL="56020" marR="560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>
                          <a:effectLst/>
                        </a:rPr>
                        <a:t>5805</a:t>
                      </a:r>
                      <a:endParaRPr lang="sv-SE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20" marR="56020" marT="0" marB="0"/>
                </a:tc>
                <a:extLst>
                  <a:ext uri="{0D108BD9-81ED-4DB2-BD59-A6C34878D82A}">
                    <a16:rowId xmlns:a16="http://schemas.microsoft.com/office/drawing/2014/main" val="3746320206"/>
                  </a:ext>
                </a:extLst>
              </a:tr>
              <a:tr h="5141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sv-SE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sv-SE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  <a:r>
                        <a:rPr lang="sv-SE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venue</a:t>
                      </a:r>
                      <a:r>
                        <a:rPr lang="sv-SE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v-SE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categories</a:t>
                      </a:r>
                      <a:endParaRPr lang="sv-SE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020" marR="560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dirty="0">
                          <a:effectLst/>
                        </a:rPr>
                        <a:t>349</a:t>
                      </a:r>
                      <a:endParaRPr lang="sv-SE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020" marR="56020" marT="0" marB="0"/>
                </a:tc>
                <a:extLst>
                  <a:ext uri="{0D108BD9-81ED-4DB2-BD59-A6C34878D82A}">
                    <a16:rowId xmlns:a16="http://schemas.microsoft.com/office/drawing/2014/main" val="2996945312"/>
                  </a:ext>
                </a:extLst>
              </a:tr>
            </a:tbl>
          </a:graphicData>
        </a:graphic>
      </p:graphicFrame>
      <p:pic>
        <p:nvPicPr>
          <p:cNvPr id="5" name="Platshållare för innehåll 3">
            <a:extLst>
              <a:ext uri="{FF2B5EF4-FFF2-40B4-BE49-F238E27FC236}">
                <a16:creationId xmlns:a16="http://schemas.microsoft.com/office/drawing/2014/main" id="{A53751AA-9CC4-734F-B763-F50E17DECEC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0942" y="2336800"/>
            <a:ext cx="250740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1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F1AD07-0357-1942-8772-976239F4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sv-SE" dirty="0" err="1"/>
              <a:t>Analysis</a:t>
            </a:r>
            <a:r>
              <a:rPr lang="sv-SE" dirty="0"/>
              <a:t> (2)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B6927EA7-2CE2-444B-8B3F-FBDB30FF219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2171701"/>
            <a:ext cx="11530013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1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336385-F0FD-2A43-8DBC-9CD1B9EC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Visualization</a:t>
            </a:r>
            <a:r>
              <a:rPr lang="sv-SE" dirty="0"/>
              <a:t> (</a:t>
            </a:r>
            <a:r>
              <a:rPr lang="sv-SE" dirty="0" err="1"/>
              <a:t>Neighbourhoods</a:t>
            </a:r>
            <a:r>
              <a:rPr lang="sv-SE" dirty="0"/>
              <a:t> </a:t>
            </a:r>
            <a:r>
              <a:rPr lang="sv-SE" dirty="0" err="1"/>
              <a:t>Athens</a:t>
            </a:r>
            <a:r>
              <a:rPr lang="sv-SE" dirty="0"/>
              <a:t>)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97F9C3BC-22E0-8A47-95BE-16853EE900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3" y="2057400"/>
            <a:ext cx="1012983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13B133-4341-7D44-A2E0-ED9F0990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Visualization</a:t>
            </a:r>
            <a:r>
              <a:rPr lang="sv-SE" dirty="0"/>
              <a:t> (</a:t>
            </a:r>
            <a:r>
              <a:rPr lang="sv-SE" dirty="0" err="1"/>
              <a:t>Neighbourhoods</a:t>
            </a:r>
            <a:r>
              <a:rPr lang="sv-SE" dirty="0"/>
              <a:t> Stockholm)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31DCD324-762B-9C49-92C7-54ED074636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3" y="1971675"/>
            <a:ext cx="9336919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4D129B0-E083-884F-803D-D7919E1D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Modeling</a:t>
            </a:r>
            <a:r>
              <a:rPr lang="sv-SE" dirty="0"/>
              <a:t> – Data for </a:t>
            </a:r>
            <a:r>
              <a:rPr lang="sv-SE" dirty="0" err="1"/>
              <a:t>clustering</a:t>
            </a:r>
            <a:endParaRPr lang="sv-SE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B6C0CBB-3CF6-2944-AE74-56DBEFE1130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4350" y="2314577"/>
            <a:ext cx="6307138" cy="2800348"/>
          </a:xfrm>
          <a:prstGeom prst="rect">
            <a:avLst/>
          </a:prstGeom>
        </p:spPr>
      </p:pic>
      <p:pic>
        <p:nvPicPr>
          <p:cNvPr id="6" name="Platshållare för innehåll 3">
            <a:extLst>
              <a:ext uri="{FF2B5EF4-FFF2-40B4-BE49-F238E27FC236}">
                <a16:creationId xmlns:a16="http://schemas.microsoft.com/office/drawing/2014/main" id="{EABC9AEC-6AD9-D845-A072-34546A65E58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7175" y="2314575"/>
            <a:ext cx="5121275" cy="280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645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46</TotalTime>
  <Words>554</Words>
  <Application>Microsoft Macintosh PowerPoint</Application>
  <PresentationFormat>Bredbild</PresentationFormat>
  <Paragraphs>72</Paragraphs>
  <Slides>15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Berlin</vt:lpstr>
      <vt:lpstr>Relocating from Athens to Stockholm</vt:lpstr>
      <vt:lpstr>Business Problem</vt:lpstr>
      <vt:lpstr>Data</vt:lpstr>
      <vt:lpstr>Methodology</vt:lpstr>
      <vt:lpstr>Data Analysis (1)</vt:lpstr>
      <vt:lpstr>Data Analysis (2)</vt:lpstr>
      <vt:lpstr>Visualization (Neighbourhoods Athens)</vt:lpstr>
      <vt:lpstr>Visualization (Neighbourhoods Stockholm)</vt:lpstr>
      <vt:lpstr>Modeling – Data for clustering</vt:lpstr>
      <vt:lpstr>Modeling – Number of clusters</vt:lpstr>
      <vt:lpstr>Results – Clusters in Stockholm</vt:lpstr>
      <vt:lpstr>Results – Clusters in Athens</vt:lpstr>
      <vt:lpstr>Recommendations for Relocating (1)</vt:lpstr>
      <vt:lpstr>Recommendations for Relocating (2)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Relocating from Athens to Stockholm</dc:title>
  <dc:creator>de Connick Eric DE</dc:creator>
  <cp:lastModifiedBy>de Connick Eric DE</cp:lastModifiedBy>
  <cp:revision>5</cp:revision>
  <dcterms:created xsi:type="dcterms:W3CDTF">2020-10-03T09:05:07Z</dcterms:created>
  <dcterms:modified xsi:type="dcterms:W3CDTF">2020-10-03T09:51:31Z</dcterms:modified>
</cp:coreProperties>
</file>